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7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2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3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4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5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0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4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8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24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BCBDFC-4ADF-4297-B113-3B3F524F2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D1FC1EF-ABB9-4B80-9582-E47C76BD0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088ED32-3423-429F-96E6-C5BF1A957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7C788C1-07E3-4AC3-B8E7-37A0856A0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ame 20">
            <a:extLst>
              <a:ext uri="{FF2B5EF4-FFF2-40B4-BE49-F238E27FC236}">
                <a16:creationId xmlns:a16="http://schemas.microsoft.com/office/drawing/2014/main" id="{BBB1F149-105F-4CE9-A59E-12133DCF5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664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5929E2F-38EE-4C78-F5D2-A1D5FB603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FFFFFF"/>
                </a:solidFill>
              </a:rPr>
              <a:t>Student </a:t>
            </a:r>
            <a:r>
              <a:rPr lang="hu-HU" dirty="0" err="1">
                <a:solidFill>
                  <a:srgbClr val="FFFFFF"/>
                </a:solidFill>
              </a:rPr>
              <a:t>Services</a:t>
            </a:r>
            <a:r>
              <a:rPr lang="hu-HU" dirty="0">
                <a:solidFill>
                  <a:srgbClr val="FFFFFF"/>
                </a:solidFill>
              </a:rPr>
              <a:t> </a:t>
            </a:r>
            <a:r>
              <a:rPr lang="hu-HU" dirty="0" err="1">
                <a:solidFill>
                  <a:srgbClr val="FFFFFF"/>
                </a:solidFill>
              </a:rPr>
              <a:t>Course</a:t>
            </a:r>
            <a:endParaRPr lang="hu-HU" dirty="0">
              <a:solidFill>
                <a:srgbClr val="FFFFFF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30DA01E-DA35-F80A-2635-EB36CACB7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endParaRPr lang="hu-HU" sz="2200" dirty="0">
              <a:solidFill>
                <a:srgbClr val="FFFFFF"/>
              </a:solidFill>
            </a:endParaRPr>
          </a:p>
        </p:txBody>
      </p:sp>
      <p:pic>
        <p:nvPicPr>
          <p:cNvPr id="5" name="Kép 4" descr="A képen szöveg, Betűtípus, embléma, Grafika látható&#10;&#10;Automatikusan generált leírás">
            <a:extLst>
              <a:ext uri="{FF2B5EF4-FFF2-40B4-BE49-F238E27FC236}">
                <a16:creationId xmlns:a16="http://schemas.microsoft.com/office/drawing/2014/main" id="{E3E922B5-0A7B-3FD0-4204-65EBD9694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6" y="0"/>
            <a:ext cx="1187444" cy="1938126"/>
          </a:xfrm>
          <a:prstGeom prst="rect">
            <a:avLst/>
          </a:prstGeom>
        </p:spPr>
      </p:pic>
      <p:pic>
        <p:nvPicPr>
          <p:cNvPr id="6" name="Obrázok 3" descr="A képen szöveg, embléma, Betűtípus, tervezés látható&#10;&#10;Automatikusan generált leírás">
            <a:extLst>
              <a:ext uri="{FF2B5EF4-FFF2-40B4-BE49-F238E27FC236}">
                <a16:creationId xmlns:a16="http://schemas.microsoft.com/office/drawing/2014/main" id="{96560915-850D-414C-9B77-3E46E44BD7E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59" b="19246"/>
          <a:stretch/>
        </p:blipFill>
        <p:spPr>
          <a:xfrm>
            <a:off x="6451025" y="5743331"/>
            <a:ext cx="1835589" cy="1154645"/>
          </a:xfrm>
          <a:prstGeom prst="rect">
            <a:avLst/>
          </a:prstGeom>
        </p:spPr>
      </p:pic>
      <p:pic>
        <p:nvPicPr>
          <p:cNvPr id="7" name="Picture 22" descr="A képen szöveg, Betűtípus, szimbólum, embléma látható&#10;&#10;Automatikusan generált leírás">
            <a:extLst>
              <a:ext uri="{FF2B5EF4-FFF2-40B4-BE49-F238E27FC236}">
                <a16:creationId xmlns:a16="http://schemas.microsoft.com/office/drawing/2014/main" id="{F52417D6-B61E-7C92-D4DA-356153DF38D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431" y="5735637"/>
            <a:ext cx="4019594" cy="89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0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6E6D1E-65C4-01C1-D0E2-100A9572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Main </a:t>
            </a:r>
            <a:r>
              <a:rPr lang="hu-HU" dirty="0" err="1"/>
              <a:t>topics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F112DB9-41FA-C949-7ED9-86373674B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514350">
              <a:buFont typeface="+mj-lt"/>
              <a:buAutoNum type="arabicPeriod"/>
            </a:pPr>
            <a:r>
              <a:rPr lang="en-US" dirty="0"/>
              <a:t>Introduction – Understanding and building an effective and sustainable support system in HEI</a:t>
            </a:r>
            <a:endParaRPr lang="hu-HU" dirty="0"/>
          </a:p>
          <a:p>
            <a:pPr marL="742950" indent="-514350">
              <a:buFont typeface="+mj-lt"/>
              <a:buAutoNum type="arabicPeriod"/>
            </a:pPr>
            <a:r>
              <a:rPr lang="hu-HU" dirty="0" err="1"/>
              <a:t>Guidelines</a:t>
            </a:r>
            <a:r>
              <a:rPr lang="hu-HU" dirty="0"/>
              <a:t> of </a:t>
            </a:r>
            <a:r>
              <a:rPr lang="hu-HU" dirty="0" err="1"/>
              <a:t>effective</a:t>
            </a:r>
            <a:r>
              <a:rPr lang="hu-HU" dirty="0"/>
              <a:t> mentoring</a:t>
            </a:r>
          </a:p>
          <a:p>
            <a:pPr marL="742950" indent="-514350">
              <a:buFont typeface="+mj-lt"/>
              <a:buAutoNum type="arabicPeriod"/>
            </a:pPr>
            <a:r>
              <a:rPr lang="en-US" dirty="0"/>
              <a:t>Supportive intervention and drop-out prevention</a:t>
            </a:r>
            <a:endParaRPr lang="hu-HU" dirty="0"/>
          </a:p>
          <a:p>
            <a:pPr marL="742950" indent="-514350">
              <a:buFont typeface="+mj-lt"/>
              <a:buAutoNum type="arabicPeriod"/>
            </a:pPr>
            <a:r>
              <a:rPr lang="en-US" dirty="0"/>
              <a:t>Methodology of handling students of HEI in the 21st century</a:t>
            </a:r>
            <a:endParaRPr lang="hu-HU" dirty="0"/>
          </a:p>
          <a:p>
            <a:pPr marL="742950" indent="-514350">
              <a:buFont typeface="+mj-lt"/>
              <a:buAutoNum type="arabicPeriod"/>
            </a:pPr>
            <a:r>
              <a:rPr lang="en-US" dirty="0"/>
              <a:t>Adaptability, online mentoring and follow-up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217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AC8BEF-5368-9EF6-595C-7D541D177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 descr="A képen szöveg, képernyőkép, Betűtípus, diagram látható&#10;&#10;Automatikusan generált leírás">
            <a:extLst>
              <a:ext uri="{FF2B5EF4-FFF2-40B4-BE49-F238E27FC236}">
                <a16:creationId xmlns:a16="http://schemas.microsoft.com/office/drawing/2014/main" id="{5EA97059-0327-B3FC-BC60-65E6FB6692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1378"/>
            <a:ext cx="10835878" cy="5645585"/>
          </a:xfrm>
        </p:spPr>
      </p:pic>
    </p:spTree>
    <p:extLst>
      <p:ext uri="{BB962C8B-B14F-4D97-AF65-F5344CB8AC3E}">
        <p14:creationId xmlns:p14="http://schemas.microsoft.com/office/powerpoint/2010/main" val="118642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706BB4-BD2C-1E2A-DA9C-259784D45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 descr="A képen szöveg, képernyőkép, Betűtípus, tervezés látható&#10;&#10;Automatikusan generált leírás">
            <a:extLst>
              <a:ext uri="{FF2B5EF4-FFF2-40B4-BE49-F238E27FC236}">
                <a16:creationId xmlns:a16="http://schemas.microsoft.com/office/drawing/2014/main" id="{D9713B9A-8C16-DEB7-ADB1-3A0146F213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040" y="216024"/>
            <a:ext cx="6400800" cy="6425951"/>
          </a:xfrm>
        </p:spPr>
      </p:pic>
    </p:spTree>
    <p:extLst>
      <p:ext uri="{BB962C8B-B14F-4D97-AF65-F5344CB8AC3E}">
        <p14:creationId xmlns:p14="http://schemas.microsoft.com/office/powerpoint/2010/main" val="120676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34BDA2-3416-D784-38D5-4A0288AD9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 descr="A képen szöveg, diagram, képernyőkép, kör látható&#10;&#10;Automatikusan generált leírás">
            <a:extLst>
              <a:ext uri="{FF2B5EF4-FFF2-40B4-BE49-F238E27FC236}">
                <a16:creationId xmlns:a16="http://schemas.microsoft.com/office/drawing/2014/main" id="{34D14569-63A2-2E59-5A74-5383AB522E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920" y="488134"/>
            <a:ext cx="8087359" cy="6045737"/>
          </a:xfrm>
        </p:spPr>
      </p:pic>
    </p:spTree>
    <p:extLst>
      <p:ext uri="{BB962C8B-B14F-4D97-AF65-F5344CB8AC3E}">
        <p14:creationId xmlns:p14="http://schemas.microsoft.com/office/powerpoint/2010/main" val="36250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EA1AFD-2EC1-8E54-F995-92D79E950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2B8D3E-1C9F-F25D-125D-53C5C77B9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 descr="A képen szöveg, képernyőkép, Betűtípus, szám látható&#10;&#10;Automatikusan generált leírás">
            <a:extLst>
              <a:ext uri="{FF2B5EF4-FFF2-40B4-BE49-F238E27FC236}">
                <a16:creationId xmlns:a16="http://schemas.microsoft.com/office/drawing/2014/main" id="{E61ADA36-56AF-CF42-C667-59E9E8B2C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" y="363871"/>
            <a:ext cx="10302239" cy="613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741477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DarkSeedLeftStep">
      <a:dk1>
        <a:srgbClr val="000000"/>
      </a:dk1>
      <a:lt1>
        <a:srgbClr val="FFFFFF"/>
      </a:lt1>
      <a:dk2>
        <a:srgbClr val="1C2432"/>
      </a:dk2>
      <a:lt2>
        <a:srgbClr val="F2F3F0"/>
      </a:lt2>
      <a:accent1>
        <a:srgbClr val="844BC5"/>
      </a:accent1>
      <a:accent2>
        <a:srgbClr val="4842B7"/>
      </a:accent2>
      <a:accent3>
        <a:srgbClr val="4B78C5"/>
      </a:accent3>
      <a:accent4>
        <a:srgbClr val="3999B3"/>
      </a:accent4>
      <a:accent5>
        <a:srgbClr val="49C0A8"/>
      </a:accent5>
      <a:accent6>
        <a:srgbClr val="39B368"/>
      </a:accent6>
      <a:hlink>
        <a:srgbClr val="339A97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43</Words>
  <Application>Microsoft Office PowerPoint</Application>
  <PresentationFormat>Szélesvásznú</PresentationFormat>
  <Paragraphs>7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Sabon Next LT</vt:lpstr>
      <vt:lpstr>Wingdings</vt:lpstr>
      <vt:lpstr>LuminousVTI</vt:lpstr>
      <vt:lpstr>Student Services Course</vt:lpstr>
      <vt:lpstr>Main topics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Services Course</dc:title>
  <dc:creator>Hattinger Lili</dc:creator>
  <cp:lastModifiedBy>Hattinger Lili</cp:lastModifiedBy>
  <cp:revision>1</cp:revision>
  <dcterms:created xsi:type="dcterms:W3CDTF">2024-01-25T14:25:24Z</dcterms:created>
  <dcterms:modified xsi:type="dcterms:W3CDTF">2024-01-25T16:17:08Z</dcterms:modified>
</cp:coreProperties>
</file>